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311" r:id="rId5"/>
    <p:sldId id="309" r:id="rId6"/>
    <p:sldId id="310" r:id="rId7"/>
    <p:sldId id="314" r:id="rId8"/>
    <p:sldId id="312" r:id="rId9"/>
    <p:sldId id="276" r:id="rId10"/>
    <p:sldId id="273" r:id="rId11"/>
    <p:sldId id="313" r:id="rId12"/>
    <p:sldId id="284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ug Thomas" initials="D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C0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52" autoAdjust="0"/>
    <p:restoredTop sz="78153" autoAdjust="0"/>
  </p:normalViewPr>
  <p:slideViewPr>
    <p:cSldViewPr snapToGrid="0">
      <p:cViewPr varScale="1">
        <p:scale>
          <a:sx n="54" d="100"/>
          <a:sy n="54" d="100"/>
        </p:scale>
        <p:origin x="-6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smtClean="0">
                <a:solidFill>
                  <a:schemeClr val="accent1"/>
                </a:solidFill>
              </a:rPr>
              <a:t>Projected Pollution Reduction:  Phosphorus (45 lbs/yr</a:t>
            </a:r>
            <a:r>
              <a:rPr lang="en-US" sz="2000" dirty="0">
                <a:solidFill>
                  <a:schemeClr val="accent1"/>
                </a:solidFill>
              </a:rPr>
              <a:t>)</a:t>
            </a:r>
          </a:p>
        </c:rich>
      </c:tx>
      <c:layout>
        <c:manualLayout>
          <c:xMode val="edge"/>
          <c:yMode val="edge"/>
          <c:x val="0.14566313139428996"/>
          <c:y val="1.267795303966402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576521801910989"/>
          <c:y val="0.45438907733575556"/>
          <c:w val="0.80289867594268216"/>
          <c:h val="0.463276920924630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Phosphorus (lbs/yr)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Projected Reductions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66048"/>
        <c:axId val="4867584"/>
      </c:barChart>
      <c:catAx>
        <c:axId val="486604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4867584"/>
        <c:crosses val="autoZero"/>
        <c:auto val="1"/>
        <c:lblAlgn val="ctr"/>
        <c:lblOffset val="100"/>
        <c:noMultiLvlLbl val="0"/>
      </c:catAx>
      <c:valAx>
        <c:axId val="4867584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48660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623771592504425"/>
          <c:y val="1.9123139712248011E-2"/>
          <c:w val="0.86825840810596355"/>
          <c:h val="0.82336191614791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Funds Requested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FY10-11</c:v>
                </c:pt>
                <c:pt idx="1">
                  <c:v>FY12-13</c:v>
                </c:pt>
                <c:pt idx="2">
                  <c:v>FY14-15</c:v>
                </c:pt>
              </c:strCache>
            </c:strRef>
          </c:cat>
          <c:val>
            <c:numRef>
              <c:f>Sheet1!$B$2:$B$4</c:f>
              <c:numCache>
                <c:formatCode>#,##0</c:formatCode>
                <c:ptCount val="3"/>
                <c:pt idx="0">
                  <c:v>76000</c:v>
                </c:pt>
                <c:pt idx="1">
                  <c:v>123000</c:v>
                </c:pt>
                <c:pt idx="2">
                  <c:v>165000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Funds Awarded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FY10-11</c:v>
                </c:pt>
                <c:pt idx="1">
                  <c:v>FY12-13</c:v>
                </c:pt>
                <c:pt idx="2">
                  <c:v>FY14-15</c:v>
                </c:pt>
              </c:strCache>
            </c:strRef>
          </c:cat>
          <c:val>
            <c:numRef>
              <c:f>Sheet1!$C$2:$C$4</c:f>
              <c:numCache>
                <c:formatCode>#,##0</c:formatCode>
                <c:ptCount val="3"/>
                <c:pt idx="0">
                  <c:v>24000</c:v>
                </c:pt>
                <c:pt idx="1">
                  <c:v>36400</c:v>
                </c:pt>
                <c:pt idx="2">
                  <c:v>41000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903104"/>
        <c:axId val="101037568"/>
      </c:barChart>
      <c:catAx>
        <c:axId val="95903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037568"/>
        <c:crosses val="autoZero"/>
        <c:auto val="1"/>
        <c:lblAlgn val="ctr"/>
        <c:lblOffset val="100"/>
        <c:noMultiLvlLbl val="0"/>
      </c:catAx>
      <c:valAx>
        <c:axId val="101037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903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accent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15672512563379"/>
          <c:y val="1.8380127302356532E-2"/>
          <c:w val="0.85303154850081986"/>
          <c:h val="0.82432760836269314"/>
        </c:manualLayout>
      </c:layout>
      <c:barChart>
        <c:barDir val="col"/>
        <c:grouping val="clustered"/>
        <c:varyColors val="0"/>
        <c:ser>
          <c:idx val="0"/>
          <c:order val="0"/>
          <c:tx>
            <c:v>Urban Stormwater Projects Awarded</c:v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Sheet1!$A$9:$A$11</c:f>
              <c:strCache>
                <c:ptCount val="3"/>
                <c:pt idx="0">
                  <c:v>FY10-11</c:v>
                </c:pt>
                <c:pt idx="1">
                  <c:v>FY12-13</c:v>
                </c:pt>
                <c:pt idx="2">
                  <c:v>FY14-15</c:v>
                </c:pt>
              </c:strCache>
            </c:strRef>
          </c:cat>
          <c:val>
            <c:numRef>
              <c:f>Sheet1!$B$9:$B$11</c:f>
              <c:numCache>
                <c:formatCode>_("$"* #,##0_);_("$"* \(#,##0\);_("$"* "-"??_);_(@_)</c:formatCode>
                <c:ptCount val="3"/>
                <c:pt idx="0">
                  <c:v>5577658</c:v>
                </c:pt>
                <c:pt idx="1">
                  <c:v>9311973</c:v>
                </c:pt>
                <c:pt idx="2">
                  <c:v>9285395</c:v>
                </c:pt>
              </c:numCache>
            </c:numRef>
          </c:val>
        </c:ser>
        <c:ser>
          <c:idx val="1"/>
          <c:order val="1"/>
          <c:tx>
            <c:v>Total Funds Available</c:v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Sheet1!$A$9:$A$11</c:f>
              <c:strCache>
                <c:ptCount val="3"/>
                <c:pt idx="0">
                  <c:v>FY10-11</c:v>
                </c:pt>
                <c:pt idx="1">
                  <c:v>FY12-13</c:v>
                </c:pt>
                <c:pt idx="2">
                  <c:v>FY14-15</c:v>
                </c:pt>
              </c:strCache>
            </c:strRef>
          </c:cat>
          <c:val>
            <c:numRef>
              <c:f>Sheet1!$C$9:$C$11</c:f>
              <c:numCache>
                <c:formatCode>_("$"* #,##0.00_);_("$"* \(#,##0.00\);_("$"* "-"??_);_(@_)</c:formatCode>
                <c:ptCount val="3"/>
                <c:pt idx="0">
                  <c:v>14210760</c:v>
                </c:pt>
                <c:pt idx="1">
                  <c:v>20774032</c:v>
                </c:pt>
                <c:pt idx="2">
                  <c:v>18574864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0537472"/>
        <c:axId val="100539392"/>
      </c:barChart>
      <c:catAx>
        <c:axId val="10053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539392"/>
        <c:crosses val="autoZero"/>
        <c:auto val="1"/>
        <c:lblAlgn val="ctr"/>
        <c:lblOffset val="100"/>
        <c:noMultiLvlLbl val="0"/>
      </c:catAx>
      <c:valAx>
        <c:axId val="100539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537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A103F2-B1F5-45E4-8483-285CDFA84E4F}" type="doc">
      <dgm:prSet loTypeId="urn:microsoft.com/office/officeart/2005/8/layout/cycle6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9AF0485-5A8A-49CB-86A8-49F1A011124F}">
      <dgm:prSet phldrT="[Text]"/>
      <dgm:spPr>
        <a:xfrm>
          <a:off x="1066801" y="370880"/>
          <a:ext cx="1904997" cy="1244411"/>
        </a:xfrm>
        <a:prstGeom prst="roundRect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BWSR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93C5ABE-EA29-42F5-A8C2-23C05881B2F2}" type="parTrans" cxnId="{ABBCA268-9DF2-44EF-9026-B501978ADB6D}">
      <dgm:prSet/>
      <dgm:spPr/>
      <dgm:t>
        <a:bodyPr/>
        <a:lstStyle/>
        <a:p>
          <a:endParaRPr lang="en-US"/>
        </a:p>
      </dgm:t>
    </dgm:pt>
    <dgm:pt modelId="{E0397055-D276-4F82-AE22-C7FCC26EFDAD}" type="sibTrans" cxnId="{ABBCA268-9DF2-44EF-9026-B501978ADB6D}">
      <dgm:prSet/>
      <dgm:spPr>
        <a:xfrm>
          <a:off x="508109" y="993086"/>
          <a:ext cx="3022380" cy="3022380"/>
        </a:xfrm>
        <a:custGeom>
          <a:avLst/>
          <a:gdLst/>
          <a:ahLst/>
          <a:cxnLst/>
          <a:rect l="0" t="0" r="0" b="0"/>
          <a:pathLst>
            <a:path>
              <a:moveTo>
                <a:pt x="2467138" y="340780"/>
              </a:moveTo>
              <a:arcTo wR="1511190" hR="1511190" stAng="18554441" swAng="995270"/>
            </a:path>
          </a:pathLst>
        </a:custGeom>
        <a:noFill/>
        <a:ln w="9525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gm:spPr>
      <dgm:t>
        <a:bodyPr/>
        <a:lstStyle/>
        <a:p>
          <a:endParaRPr lang="en-US" dirty="0"/>
        </a:p>
      </dgm:t>
    </dgm:pt>
    <dgm:pt modelId="{4189D569-6FF9-4187-B9F6-E394ED7E303C}">
      <dgm:prSet phldrT="[Text]"/>
      <dgm:spPr>
        <a:xfrm>
          <a:off x="2874795" y="1659167"/>
          <a:ext cx="1163463" cy="756251"/>
        </a:xfrm>
        <a:prstGeom prst="roundRect">
          <a:avLst/>
        </a:prstGeom>
        <a:gradFill rotWithShape="0">
          <a:gsLst>
            <a:gs pos="0">
              <a:srgbClr val="8064A2">
                <a:hueOff val="-1116192"/>
                <a:satOff val="6725"/>
                <a:lumOff val="539"/>
                <a:alphaOff val="0"/>
                <a:shade val="51000"/>
                <a:satMod val="130000"/>
              </a:srgbClr>
            </a:gs>
            <a:gs pos="80000">
              <a:srgbClr val="8064A2">
                <a:hueOff val="-1116192"/>
                <a:satOff val="6725"/>
                <a:lumOff val="539"/>
                <a:alphaOff val="0"/>
                <a:shade val="93000"/>
                <a:satMod val="130000"/>
              </a:srgbClr>
            </a:gs>
            <a:gs pos="100000">
              <a:srgbClr val="8064A2">
                <a:hueOff val="-1116192"/>
                <a:satOff val="6725"/>
                <a:lumOff val="539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DNR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8D6C722-1631-441A-A888-66CE032118FC}" type="parTrans" cxnId="{BA139631-8E1C-483E-8AAA-88A20F07A9B7}">
      <dgm:prSet/>
      <dgm:spPr/>
      <dgm:t>
        <a:bodyPr/>
        <a:lstStyle/>
        <a:p>
          <a:endParaRPr lang="en-US"/>
        </a:p>
      </dgm:t>
    </dgm:pt>
    <dgm:pt modelId="{552342C9-EAE8-45FC-A1C3-22595BDCA2E4}" type="sibTrans" cxnId="{BA139631-8E1C-483E-8AAA-88A20F07A9B7}">
      <dgm:prSet/>
      <dgm:spPr>
        <a:xfrm>
          <a:off x="508109" y="993086"/>
          <a:ext cx="3022380" cy="3022380"/>
        </a:xfrm>
        <a:custGeom>
          <a:avLst/>
          <a:gdLst/>
          <a:ahLst/>
          <a:cxnLst/>
          <a:rect l="0" t="0" r="0" b="0"/>
          <a:pathLst>
            <a:path>
              <a:moveTo>
                <a:pt x="3020303" y="1431993"/>
              </a:moveTo>
              <a:arcTo wR="1511190" hR="1511190" stAng="21419756" swAng="2196602"/>
            </a:path>
          </a:pathLst>
        </a:custGeom>
        <a:noFill/>
        <a:ln w="9525" cap="flat" cmpd="sng" algn="ctr">
          <a:solidFill>
            <a:srgbClr val="8064A2">
              <a:hueOff val="-1116192"/>
              <a:satOff val="6725"/>
              <a:lumOff val="539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gm:spPr>
      <dgm:t>
        <a:bodyPr/>
        <a:lstStyle/>
        <a:p>
          <a:endParaRPr lang="en-US" dirty="0"/>
        </a:p>
      </dgm:t>
    </dgm:pt>
    <dgm:pt modelId="{3EEE8710-8117-483A-A287-C321A6412B0E}">
      <dgm:prSet phldrT="[Text]"/>
      <dgm:spPr>
        <a:xfrm>
          <a:off x="2325823" y="3348729"/>
          <a:ext cx="1163463" cy="756251"/>
        </a:xfrm>
        <a:prstGeom prst="roundRect">
          <a:avLst/>
        </a:prstGeom>
        <a:gradFill rotWithShape="0">
          <a:gsLst>
            <a:gs pos="0">
              <a:srgbClr val="8064A2">
                <a:hueOff val="-2232385"/>
                <a:satOff val="13449"/>
                <a:lumOff val="1078"/>
                <a:alphaOff val="0"/>
                <a:shade val="51000"/>
                <a:satMod val="130000"/>
              </a:srgbClr>
            </a:gs>
            <a:gs pos="80000">
              <a:srgbClr val="8064A2">
                <a:hueOff val="-2232385"/>
                <a:satOff val="13449"/>
                <a:lumOff val="1078"/>
                <a:alphaOff val="0"/>
                <a:shade val="93000"/>
                <a:satMod val="130000"/>
              </a:srgbClr>
            </a:gs>
            <a:gs pos="100000">
              <a:srgbClr val="8064A2">
                <a:hueOff val="-2232385"/>
                <a:satOff val="13449"/>
                <a:lumOff val="1078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MDA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22D1327-9B4A-4184-B226-F7724E2D212C}" type="parTrans" cxnId="{02251848-BDFE-4A39-A326-F117C7DC6BF5}">
      <dgm:prSet/>
      <dgm:spPr/>
      <dgm:t>
        <a:bodyPr/>
        <a:lstStyle/>
        <a:p>
          <a:endParaRPr lang="en-US"/>
        </a:p>
      </dgm:t>
    </dgm:pt>
    <dgm:pt modelId="{A093D564-049D-4376-A4BB-AB08BBA09C12}" type="sibTrans" cxnId="{02251848-BDFE-4A39-A326-F117C7DC6BF5}">
      <dgm:prSet/>
      <dgm:spPr>
        <a:xfrm>
          <a:off x="508109" y="993086"/>
          <a:ext cx="3022380" cy="3022380"/>
        </a:xfrm>
        <a:custGeom>
          <a:avLst/>
          <a:gdLst/>
          <a:ahLst/>
          <a:cxnLst/>
          <a:rect l="0" t="0" r="0" b="0"/>
          <a:pathLst>
            <a:path>
              <a:moveTo>
                <a:pt x="1811708" y="2992198"/>
              </a:moveTo>
              <a:arcTo wR="1511190" hR="1511190" stAng="4711776" swAng="1376448"/>
            </a:path>
          </a:pathLst>
        </a:custGeom>
        <a:noFill/>
        <a:ln w="9525" cap="flat" cmpd="sng" algn="ctr">
          <a:solidFill>
            <a:srgbClr val="8064A2">
              <a:hueOff val="-2232385"/>
              <a:satOff val="13449"/>
              <a:lumOff val="1078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gm:spPr>
      <dgm:t>
        <a:bodyPr/>
        <a:lstStyle/>
        <a:p>
          <a:endParaRPr lang="en-US" dirty="0"/>
        </a:p>
      </dgm:t>
    </dgm:pt>
    <dgm:pt modelId="{52E21813-8D2C-4FA3-8E23-CC36441D109A}">
      <dgm:prSet phldrT="[Text]"/>
      <dgm:spPr>
        <a:xfrm>
          <a:off x="549312" y="3348729"/>
          <a:ext cx="1163463" cy="756251"/>
        </a:xfrm>
        <a:prstGeom prst="roundRect">
          <a:avLst/>
        </a:prstGeom>
        <a:gradFill rotWithShape="0">
          <a:gsLst>
            <a:gs pos="0">
              <a:srgbClr val="8064A2">
                <a:hueOff val="-3348577"/>
                <a:satOff val="20174"/>
                <a:lumOff val="1617"/>
                <a:alphaOff val="0"/>
                <a:shade val="51000"/>
                <a:satMod val="130000"/>
              </a:srgbClr>
            </a:gs>
            <a:gs pos="80000">
              <a:srgbClr val="8064A2">
                <a:hueOff val="-3348577"/>
                <a:satOff val="20174"/>
                <a:lumOff val="1617"/>
                <a:alphaOff val="0"/>
                <a:shade val="93000"/>
                <a:satMod val="130000"/>
              </a:srgbClr>
            </a:gs>
            <a:gs pos="100000">
              <a:srgbClr val="8064A2">
                <a:hueOff val="-3348577"/>
                <a:satOff val="20174"/>
                <a:lumOff val="1617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MPCA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A8F9BB8-7248-49D0-9F54-A89355FA7632}" type="parTrans" cxnId="{ECDCAB2D-E192-4B6F-810C-BB30E9FF926B}">
      <dgm:prSet/>
      <dgm:spPr/>
      <dgm:t>
        <a:bodyPr/>
        <a:lstStyle/>
        <a:p>
          <a:endParaRPr lang="en-US"/>
        </a:p>
      </dgm:t>
    </dgm:pt>
    <dgm:pt modelId="{F6B8D761-4621-4062-A7A0-1EF90957D623}" type="sibTrans" cxnId="{ECDCAB2D-E192-4B6F-810C-BB30E9FF926B}">
      <dgm:prSet/>
      <dgm:spPr>
        <a:xfrm>
          <a:off x="508109" y="993086"/>
          <a:ext cx="3022380" cy="3022380"/>
        </a:xfrm>
        <a:custGeom>
          <a:avLst/>
          <a:gdLst/>
          <a:ahLst/>
          <a:cxnLst/>
          <a:rect l="0" t="0" r="0" b="0"/>
          <a:pathLst>
            <a:path>
              <a:moveTo>
                <a:pt x="252575" y="2347601"/>
              </a:moveTo>
              <a:arcTo wR="1511190" hR="1511190" stAng="8783641" swAng="2196602"/>
            </a:path>
          </a:pathLst>
        </a:custGeom>
        <a:noFill/>
        <a:ln w="9525" cap="flat" cmpd="sng" algn="ctr">
          <a:solidFill>
            <a:srgbClr val="8064A2">
              <a:hueOff val="-3348577"/>
              <a:satOff val="20174"/>
              <a:lumOff val="1617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gm:spPr>
      <dgm:t>
        <a:bodyPr/>
        <a:lstStyle/>
        <a:p>
          <a:endParaRPr lang="en-US" dirty="0"/>
        </a:p>
      </dgm:t>
    </dgm:pt>
    <dgm:pt modelId="{2F28A6C2-68BD-49D6-BE91-7535989B4CDE}">
      <dgm:prSet phldrT="[Text]"/>
      <dgm:spPr>
        <a:xfrm>
          <a:off x="340" y="1659167"/>
          <a:ext cx="1163463" cy="756251"/>
        </a:xfrm>
        <a:prstGeom prst="roundRect">
          <a:avLst/>
        </a:prstGeom>
        <a:gradFill rotWithShape="0">
          <a:gsLst>
            <a:gs pos="0">
              <a:srgbClr val="8064A2">
                <a:hueOff val="-4464770"/>
                <a:satOff val="26899"/>
                <a:lumOff val="2156"/>
                <a:alphaOff val="0"/>
                <a:shade val="51000"/>
                <a:satMod val="130000"/>
              </a:srgbClr>
            </a:gs>
            <a:gs pos="80000">
              <a:srgbClr val="8064A2">
                <a:hueOff val="-4464770"/>
                <a:satOff val="26899"/>
                <a:lumOff val="2156"/>
                <a:alphaOff val="0"/>
                <a:shade val="93000"/>
                <a:satMod val="130000"/>
              </a:srgbClr>
            </a:gs>
            <a:gs pos="100000">
              <a:srgbClr val="8064A2">
                <a:hueOff val="-4464770"/>
                <a:satOff val="26899"/>
                <a:lumOff val="215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MDH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7A94A02-8111-4684-99F6-05F877ADD364}" type="parTrans" cxnId="{71D07E02-0805-4326-B2E2-17563A7FCE85}">
      <dgm:prSet/>
      <dgm:spPr/>
      <dgm:t>
        <a:bodyPr/>
        <a:lstStyle/>
        <a:p>
          <a:endParaRPr lang="en-US"/>
        </a:p>
      </dgm:t>
    </dgm:pt>
    <dgm:pt modelId="{052AE849-9FD3-4365-A705-46A111CDE09C}" type="sibTrans" cxnId="{71D07E02-0805-4326-B2E2-17563A7FCE85}">
      <dgm:prSet/>
      <dgm:spPr>
        <a:xfrm>
          <a:off x="508109" y="993086"/>
          <a:ext cx="3022380" cy="3022380"/>
        </a:xfrm>
        <a:custGeom>
          <a:avLst/>
          <a:gdLst/>
          <a:ahLst/>
          <a:cxnLst/>
          <a:rect l="0" t="0" r="0" b="0"/>
          <a:pathLst>
            <a:path>
              <a:moveTo>
                <a:pt x="260891" y="662397"/>
              </a:moveTo>
              <a:arcTo wR="1511190" hR="1511190" stAng="12850289" swAng="995270"/>
            </a:path>
          </a:pathLst>
        </a:custGeom>
        <a:noFill/>
        <a:ln w="9525" cap="flat" cmpd="sng" algn="ctr">
          <a:solidFill>
            <a:srgbClr val="8064A2">
              <a:hueOff val="-4464770"/>
              <a:satOff val="26899"/>
              <a:lumOff val="2156"/>
              <a:alphaOff val="0"/>
            </a:srgb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gm:spPr>
      <dgm:t>
        <a:bodyPr/>
        <a:lstStyle/>
        <a:p>
          <a:endParaRPr lang="en-US" dirty="0"/>
        </a:p>
      </dgm:t>
    </dgm:pt>
    <dgm:pt modelId="{F245428B-285F-4AC2-A8D5-A626A30D5B04}" type="pres">
      <dgm:prSet presAssocID="{08A103F2-B1F5-45E4-8483-285CDFA84E4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94F7802-DD84-4DEE-8864-116A222D51ED}" type="pres">
      <dgm:prSet presAssocID="{19AF0485-5A8A-49CB-86A8-49F1A011124F}" presName="node" presStyleLbl="node1" presStyleIdx="0" presStyleCnt="5" custScaleX="163735" custScaleY="1645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6B5941-FA52-4121-8F66-56F8CFE10E9D}" type="pres">
      <dgm:prSet presAssocID="{19AF0485-5A8A-49CB-86A8-49F1A011124F}" presName="spNode" presStyleCnt="0"/>
      <dgm:spPr/>
      <dgm:t>
        <a:bodyPr/>
        <a:lstStyle/>
        <a:p>
          <a:endParaRPr lang="en-US"/>
        </a:p>
      </dgm:t>
    </dgm:pt>
    <dgm:pt modelId="{E1677377-3DB0-4D5C-845A-08ED0ED29BA5}" type="pres">
      <dgm:prSet presAssocID="{E0397055-D276-4F82-AE22-C7FCC26EFDAD}" presName="sibTrans" presStyleLbl="sibTrans1D1" presStyleIdx="0" presStyleCnt="5"/>
      <dgm:spPr/>
      <dgm:t>
        <a:bodyPr/>
        <a:lstStyle/>
        <a:p>
          <a:endParaRPr lang="en-US"/>
        </a:p>
      </dgm:t>
    </dgm:pt>
    <dgm:pt modelId="{62FC2B38-70B0-48B6-A000-CCB1CE912D97}" type="pres">
      <dgm:prSet presAssocID="{4189D569-6FF9-4187-B9F6-E394ED7E303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4483D-CA95-42B8-BF3B-814F79B6B5CF}" type="pres">
      <dgm:prSet presAssocID="{4189D569-6FF9-4187-B9F6-E394ED7E303C}" presName="spNode" presStyleCnt="0"/>
      <dgm:spPr/>
      <dgm:t>
        <a:bodyPr/>
        <a:lstStyle/>
        <a:p>
          <a:endParaRPr lang="en-US"/>
        </a:p>
      </dgm:t>
    </dgm:pt>
    <dgm:pt modelId="{57F06702-2583-4B99-841F-8016ED9CEBC2}" type="pres">
      <dgm:prSet presAssocID="{552342C9-EAE8-45FC-A1C3-22595BDCA2E4}" presName="sibTrans" presStyleLbl="sibTrans1D1" presStyleIdx="1" presStyleCnt="5"/>
      <dgm:spPr/>
      <dgm:t>
        <a:bodyPr/>
        <a:lstStyle/>
        <a:p>
          <a:endParaRPr lang="en-US"/>
        </a:p>
      </dgm:t>
    </dgm:pt>
    <dgm:pt modelId="{94B90AC3-7600-4E69-B1B2-231ADBF3A055}" type="pres">
      <dgm:prSet presAssocID="{3EEE8710-8117-483A-A287-C321A6412B0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162C81-FC31-4EC0-B4DB-81EF22A3569A}" type="pres">
      <dgm:prSet presAssocID="{3EEE8710-8117-483A-A287-C321A6412B0E}" presName="spNode" presStyleCnt="0"/>
      <dgm:spPr/>
      <dgm:t>
        <a:bodyPr/>
        <a:lstStyle/>
        <a:p>
          <a:endParaRPr lang="en-US"/>
        </a:p>
      </dgm:t>
    </dgm:pt>
    <dgm:pt modelId="{FA3A5748-8478-4E22-AFC9-9598391512F2}" type="pres">
      <dgm:prSet presAssocID="{A093D564-049D-4376-A4BB-AB08BBA09C12}" presName="sibTrans" presStyleLbl="sibTrans1D1" presStyleIdx="2" presStyleCnt="5"/>
      <dgm:spPr/>
      <dgm:t>
        <a:bodyPr/>
        <a:lstStyle/>
        <a:p>
          <a:endParaRPr lang="en-US"/>
        </a:p>
      </dgm:t>
    </dgm:pt>
    <dgm:pt modelId="{F5370A60-99E6-4D27-B0AA-ACB0FCFC88F8}" type="pres">
      <dgm:prSet presAssocID="{52E21813-8D2C-4FA3-8E23-CC36441D109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9A56D6-2F5B-421A-9E64-13C1227B51D1}" type="pres">
      <dgm:prSet presAssocID="{52E21813-8D2C-4FA3-8E23-CC36441D109A}" presName="spNode" presStyleCnt="0"/>
      <dgm:spPr/>
      <dgm:t>
        <a:bodyPr/>
        <a:lstStyle/>
        <a:p>
          <a:endParaRPr lang="en-US"/>
        </a:p>
      </dgm:t>
    </dgm:pt>
    <dgm:pt modelId="{841EB657-33D0-4660-B37E-9C1003A56451}" type="pres">
      <dgm:prSet presAssocID="{F6B8D761-4621-4062-A7A0-1EF90957D623}" presName="sibTrans" presStyleLbl="sibTrans1D1" presStyleIdx="3" presStyleCnt="5"/>
      <dgm:spPr/>
      <dgm:t>
        <a:bodyPr/>
        <a:lstStyle/>
        <a:p>
          <a:endParaRPr lang="en-US"/>
        </a:p>
      </dgm:t>
    </dgm:pt>
    <dgm:pt modelId="{2530E5E2-3B58-491B-8D4C-9E5D7DED35A5}" type="pres">
      <dgm:prSet presAssocID="{2F28A6C2-68BD-49D6-BE91-7535989B4CD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6E8DAC-3068-4401-AFCB-0EA8897AA5C6}" type="pres">
      <dgm:prSet presAssocID="{2F28A6C2-68BD-49D6-BE91-7535989B4CDE}" presName="spNode" presStyleCnt="0"/>
      <dgm:spPr/>
      <dgm:t>
        <a:bodyPr/>
        <a:lstStyle/>
        <a:p>
          <a:endParaRPr lang="en-US"/>
        </a:p>
      </dgm:t>
    </dgm:pt>
    <dgm:pt modelId="{E884FC10-3434-4D0D-ADEA-7D156E8C021F}" type="pres">
      <dgm:prSet presAssocID="{052AE849-9FD3-4365-A705-46A111CDE09C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A87E831B-F174-4FA0-B50D-5731E7BC6EB6}" type="presOf" srcId="{A093D564-049D-4376-A4BB-AB08BBA09C12}" destId="{FA3A5748-8478-4E22-AFC9-9598391512F2}" srcOrd="0" destOrd="0" presId="urn:microsoft.com/office/officeart/2005/8/layout/cycle6"/>
    <dgm:cxn modelId="{89CF86EE-9865-451E-A620-E175179D133B}" type="presOf" srcId="{3EEE8710-8117-483A-A287-C321A6412B0E}" destId="{94B90AC3-7600-4E69-B1B2-231ADBF3A055}" srcOrd="0" destOrd="0" presId="urn:microsoft.com/office/officeart/2005/8/layout/cycle6"/>
    <dgm:cxn modelId="{B0F818FE-FF5E-4229-8E57-7CCA04BD3F14}" type="presOf" srcId="{52E21813-8D2C-4FA3-8E23-CC36441D109A}" destId="{F5370A60-99E6-4D27-B0AA-ACB0FCFC88F8}" srcOrd="0" destOrd="0" presId="urn:microsoft.com/office/officeart/2005/8/layout/cycle6"/>
    <dgm:cxn modelId="{4E1269A8-FBEE-4E05-816A-F189916F8FAE}" type="presOf" srcId="{E0397055-D276-4F82-AE22-C7FCC26EFDAD}" destId="{E1677377-3DB0-4D5C-845A-08ED0ED29BA5}" srcOrd="0" destOrd="0" presId="urn:microsoft.com/office/officeart/2005/8/layout/cycle6"/>
    <dgm:cxn modelId="{AA09C7B6-047F-4D2B-BDFB-694C48306AA0}" type="presOf" srcId="{19AF0485-5A8A-49CB-86A8-49F1A011124F}" destId="{D94F7802-DD84-4DEE-8864-116A222D51ED}" srcOrd="0" destOrd="0" presId="urn:microsoft.com/office/officeart/2005/8/layout/cycle6"/>
    <dgm:cxn modelId="{BA139631-8E1C-483E-8AAA-88A20F07A9B7}" srcId="{08A103F2-B1F5-45E4-8483-285CDFA84E4F}" destId="{4189D569-6FF9-4187-B9F6-E394ED7E303C}" srcOrd="1" destOrd="0" parTransId="{48D6C722-1631-441A-A888-66CE032118FC}" sibTransId="{552342C9-EAE8-45FC-A1C3-22595BDCA2E4}"/>
    <dgm:cxn modelId="{77314E70-B54F-4C5A-98F5-E999C49D78AF}" type="presOf" srcId="{F6B8D761-4621-4062-A7A0-1EF90957D623}" destId="{841EB657-33D0-4660-B37E-9C1003A56451}" srcOrd="0" destOrd="0" presId="urn:microsoft.com/office/officeart/2005/8/layout/cycle6"/>
    <dgm:cxn modelId="{FEA58BF9-BF42-4EB4-9D4E-8903737A72E1}" type="presOf" srcId="{08A103F2-B1F5-45E4-8483-285CDFA84E4F}" destId="{F245428B-285F-4AC2-A8D5-A626A30D5B04}" srcOrd="0" destOrd="0" presId="urn:microsoft.com/office/officeart/2005/8/layout/cycle6"/>
    <dgm:cxn modelId="{B939DBF8-AD78-4B7F-A0B7-ADE61C6BF15F}" type="presOf" srcId="{4189D569-6FF9-4187-B9F6-E394ED7E303C}" destId="{62FC2B38-70B0-48B6-A000-CCB1CE912D97}" srcOrd="0" destOrd="0" presId="urn:microsoft.com/office/officeart/2005/8/layout/cycle6"/>
    <dgm:cxn modelId="{71D07E02-0805-4326-B2E2-17563A7FCE85}" srcId="{08A103F2-B1F5-45E4-8483-285CDFA84E4F}" destId="{2F28A6C2-68BD-49D6-BE91-7535989B4CDE}" srcOrd="4" destOrd="0" parTransId="{37A94A02-8111-4684-99F6-05F877ADD364}" sibTransId="{052AE849-9FD3-4365-A705-46A111CDE09C}"/>
    <dgm:cxn modelId="{ABBCA268-9DF2-44EF-9026-B501978ADB6D}" srcId="{08A103F2-B1F5-45E4-8483-285CDFA84E4F}" destId="{19AF0485-5A8A-49CB-86A8-49F1A011124F}" srcOrd="0" destOrd="0" parTransId="{593C5ABE-EA29-42F5-A8C2-23C05881B2F2}" sibTransId="{E0397055-D276-4F82-AE22-C7FCC26EFDAD}"/>
    <dgm:cxn modelId="{C98BB744-BEBE-4ADF-B94E-E90AC731685A}" type="presOf" srcId="{2F28A6C2-68BD-49D6-BE91-7535989B4CDE}" destId="{2530E5E2-3B58-491B-8D4C-9E5D7DED35A5}" srcOrd="0" destOrd="0" presId="urn:microsoft.com/office/officeart/2005/8/layout/cycle6"/>
    <dgm:cxn modelId="{02251848-BDFE-4A39-A326-F117C7DC6BF5}" srcId="{08A103F2-B1F5-45E4-8483-285CDFA84E4F}" destId="{3EEE8710-8117-483A-A287-C321A6412B0E}" srcOrd="2" destOrd="0" parTransId="{022D1327-9B4A-4184-B226-F7724E2D212C}" sibTransId="{A093D564-049D-4376-A4BB-AB08BBA09C12}"/>
    <dgm:cxn modelId="{ECDCAB2D-E192-4B6F-810C-BB30E9FF926B}" srcId="{08A103F2-B1F5-45E4-8483-285CDFA84E4F}" destId="{52E21813-8D2C-4FA3-8E23-CC36441D109A}" srcOrd="3" destOrd="0" parTransId="{CA8F9BB8-7248-49D0-9F54-A89355FA7632}" sibTransId="{F6B8D761-4621-4062-A7A0-1EF90957D623}"/>
    <dgm:cxn modelId="{8CB07119-889A-4BE1-B179-B22894F29605}" type="presOf" srcId="{552342C9-EAE8-45FC-A1C3-22595BDCA2E4}" destId="{57F06702-2583-4B99-841F-8016ED9CEBC2}" srcOrd="0" destOrd="0" presId="urn:microsoft.com/office/officeart/2005/8/layout/cycle6"/>
    <dgm:cxn modelId="{EB41F932-5EF7-4D9A-A415-14F7BE08F263}" type="presOf" srcId="{052AE849-9FD3-4365-A705-46A111CDE09C}" destId="{E884FC10-3434-4D0D-ADEA-7D156E8C021F}" srcOrd="0" destOrd="0" presId="urn:microsoft.com/office/officeart/2005/8/layout/cycle6"/>
    <dgm:cxn modelId="{77F9CF5D-4B2F-4F7B-BCC6-5AF7978E6119}" type="presParOf" srcId="{F245428B-285F-4AC2-A8D5-A626A30D5B04}" destId="{D94F7802-DD84-4DEE-8864-116A222D51ED}" srcOrd="0" destOrd="0" presId="urn:microsoft.com/office/officeart/2005/8/layout/cycle6"/>
    <dgm:cxn modelId="{BD8E6895-B194-43D3-8EC0-B5B540D66D42}" type="presParOf" srcId="{F245428B-285F-4AC2-A8D5-A626A30D5B04}" destId="{DE6B5941-FA52-4121-8F66-56F8CFE10E9D}" srcOrd="1" destOrd="0" presId="urn:microsoft.com/office/officeart/2005/8/layout/cycle6"/>
    <dgm:cxn modelId="{A08E246C-A513-4C53-9E2F-AF0ABA21CCEC}" type="presParOf" srcId="{F245428B-285F-4AC2-A8D5-A626A30D5B04}" destId="{E1677377-3DB0-4D5C-845A-08ED0ED29BA5}" srcOrd="2" destOrd="0" presId="urn:microsoft.com/office/officeart/2005/8/layout/cycle6"/>
    <dgm:cxn modelId="{F533253D-4DEF-47C3-A15B-448081043C1E}" type="presParOf" srcId="{F245428B-285F-4AC2-A8D5-A626A30D5B04}" destId="{62FC2B38-70B0-48B6-A000-CCB1CE912D97}" srcOrd="3" destOrd="0" presId="urn:microsoft.com/office/officeart/2005/8/layout/cycle6"/>
    <dgm:cxn modelId="{5862CF70-928A-4366-8599-A45174B72B7F}" type="presParOf" srcId="{F245428B-285F-4AC2-A8D5-A626A30D5B04}" destId="{2094483D-CA95-42B8-BF3B-814F79B6B5CF}" srcOrd="4" destOrd="0" presId="urn:microsoft.com/office/officeart/2005/8/layout/cycle6"/>
    <dgm:cxn modelId="{2453B1C5-0E31-4BF5-B893-6B61D9958807}" type="presParOf" srcId="{F245428B-285F-4AC2-A8D5-A626A30D5B04}" destId="{57F06702-2583-4B99-841F-8016ED9CEBC2}" srcOrd="5" destOrd="0" presId="urn:microsoft.com/office/officeart/2005/8/layout/cycle6"/>
    <dgm:cxn modelId="{900946A2-F8A3-4C03-8744-786458612A69}" type="presParOf" srcId="{F245428B-285F-4AC2-A8D5-A626A30D5B04}" destId="{94B90AC3-7600-4E69-B1B2-231ADBF3A055}" srcOrd="6" destOrd="0" presId="urn:microsoft.com/office/officeart/2005/8/layout/cycle6"/>
    <dgm:cxn modelId="{93FBFDDC-8D9F-4590-9CC6-BC19EEDD0ECC}" type="presParOf" srcId="{F245428B-285F-4AC2-A8D5-A626A30D5B04}" destId="{08162C81-FC31-4EC0-B4DB-81EF22A3569A}" srcOrd="7" destOrd="0" presId="urn:microsoft.com/office/officeart/2005/8/layout/cycle6"/>
    <dgm:cxn modelId="{B450F502-57A1-440C-84AC-D859D6F8B016}" type="presParOf" srcId="{F245428B-285F-4AC2-A8D5-A626A30D5B04}" destId="{FA3A5748-8478-4E22-AFC9-9598391512F2}" srcOrd="8" destOrd="0" presId="urn:microsoft.com/office/officeart/2005/8/layout/cycle6"/>
    <dgm:cxn modelId="{51F5F7EF-3B07-4925-9BF1-AA1AC14F33F1}" type="presParOf" srcId="{F245428B-285F-4AC2-A8D5-A626A30D5B04}" destId="{F5370A60-99E6-4D27-B0AA-ACB0FCFC88F8}" srcOrd="9" destOrd="0" presId="urn:microsoft.com/office/officeart/2005/8/layout/cycle6"/>
    <dgm:cxn modelId="{644EC695-AD32-47EB-AE68-EB3483A6AF0A}" type="presParOf" srcId="{F245428B-285F-4AC2-A8D5-A626A30D5B04}" destId="{3C9A56D6-2F5B-421A-9E64-13C1227B51D1}" srcOrd="10" destOrd="0" presId="urn:microsoft.com/office/officeart/2005/8/layout/cycle6"/>
    <dgm:cxn modelId="{DFE97A65-9ACF-4BF8-8ABB-A8EA1C1EE00E}" type="presParOf" srcId="{F245428B-285F-4AC2-A8D5-A626A30D5B04}" destId="{841EB657-33D0-4660-B37E-9C1003A56451}" srcOrd="11" destOrd="0" presId="urn:microsoft.com/office/officeart/2005/8/layout/cycle6"/>
    <dgm:cxn modelId="{625B0BEE-71D4-4A96-8255-8F7BA641EA42}" type="presParOf" srcId="{F245428B-285F-4AC2-A8D5-A626A30D5B04}" destId="{2530E5E2-3B58-491B-8D4C-9E5D7DED35A5}" srcOrd="12" destOrd="0" presId="urn:microsoft.com/office/officeart/2005/8/layout/cycle6"/>
    <dgm:cxn modelId="{6F1BEC67-254D-48DE-8F4C-4328A62DD6B3}" type="presParOf" srcId="{F245428B-285F-4AC2-A8D5-A626A30D5B04}" destId="{4B6E8DAC-3068-4401-AFCB-0EA8897AA5C6}" srcOrd="13" destOrd="0" presId="urn:microsoft.com/office/officeart/2005/8/layout/cycle6"/>
    <dgm:cxn modelId="{EFEDD751-17B9-47DB-8969-129A9694ECF0}" type="presParOf" srcId="{F245428B-285F-4AC2-A8D5-A626A30D5B04}" destId="{E884FC10-3434-4D0D-ADEA-7D156E8C021F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8DE97B1-7DF7-4883-8115-DA0A68D675F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BFEBE69-57C1-4113-8EC4-27FDC14F28B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839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504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8435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Funding</a:t>
            </a:r>
            <a:r>
              <a:rPr lang="en-US" baseline="0" dirty="0" smtClean="0"/>
              <a:t> demand continues to outpace funding availability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2668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40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418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231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236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2317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6D8D24"/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This grant makes an investment in on-the-ground projects and practices that will protect or restore water quality in lakes, rivers or streams, or will protect groundwater or drinking water.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191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grant invests in building capacity for local governments to accelerate on-the-ground projects that improve or protect water quality and perform above and beyond existing state standards for protecting and restoring water quality.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639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funds leverage the interest of non-governmental partners such as faith organizations, lake and river associations, boy/girl scout troops, and other civic groups, to install on-the ground projects that reduce runoff and keep water on the land.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0872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Funding</a:t>
            </a:r>
            <a:r>
              <a:rPr lang="en-US" baseline="0" dirty="0" smtClean="0"/>
              <a:t> demand continues to outpace funding availability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EBE69-57C1-4113-8EC4-27FDC14F28B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283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136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495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985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55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134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39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351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20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14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26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15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478EA-3A19-47C1-BB7B-CBEC951372AB}" type="datetimeFigureOut">
              <a:rPr lang="en-US" smtClean="0"/>
              <a:t>2/9/2016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B164E-698D-4E95-A188-2D0851FB2C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369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em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45" b="7375"/>
          <a:stretch/>
        </p:blipFill>
        <p:spPr>
          <a:xfrm>
            <a:off x="0" y="565403"/>
            <a:ext cx="1638300" cy="20888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03791"/>
            <a:ext cx="7772400" cy="1389615"/>
          </a:xfrm>
        </p:spPr>
        <p:txBody>
          <a:bodyPr/>
          <a:lstStyle/>
          <a:p>
            <a:r>
              <a:rPr lang="en-US" sz="4000" b="1" dirty="0">
                <a:solidFill>
                  <a:srgbClr val="164679"/>
                </a:solidFill>
                <a:effectLst>
                  <a:outerShdw blurRad="88900" dist="38100" algn="l" rotWithShape="0">
                    <a:srgbClr val="007DB1">
                      <a:alpha val="30000"/>
                    </a:srgbClr>
                  </a:outerShdw>
                </a:effectLst>
                <a:latin typeface="Calibri"/>
              </a:rPr>
              <a:t>Clean Water </a:t>
            </a:r>
            <a:r>
              <a:rPr lang="en-US" sz="4000" b="1" dirty="0" smtClean="0">
                <a:solidFill>
                  <a:srgbClr val="164679"/>
                </a:solidFill>
                <a:effectLst>
                  <a:outerShdw blurRad="88900" dist="38100" algn="l" rotWithShape="0">
                    <a:srgbClr val="007DB1">
                      <a:alpha val="30000"/>
                    </a:srgbClr>
                  </a:outerShdw>
                </a:effectLst>
                <a:latin typeface="Calibri"/>
              </a:rPr>
              <a:t>Fund Grants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16058"/>
            <a:ext cx="6858000" cy="1115736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b="1" dirty="0" smtClean="0">
                <a:solidFill>
                  <a:srgbClr val="164679">
                    <a:lumMod val="75000"/>
                  </a:srgbClr>
                </a:solidFill>
              </a:rPr>
              <a:t>Stormwater Funding Strategies </a:t>
            </a:r>
            <a:endParaRPr lang="en-US" b="1" dirty="0">
              <a:solidFill>
                <a:srgbClr val="164679">
                  <a:lumMod val="75000"/>
                </a:srgbClr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US" b="1" dirty="0" smtClean="0">
                <a:solidFill>
                  <a:srgbClr val="164679">
                    <a:lumMod val="75000"/>
                  </a:srgbClr>
                </a:solidFill>
              </a:rPr>
              <a:t>February 3, 2016</a:t>
            </a:r>
            <a:endParaRPr lang="en-US" b="1" dirty="0">
              <a:solidFill>
                <a:srgbClr val="164679">
                  <a:lumMod val="75000"/>
                </a:srgbClr>
              </a:solidFill>
            </a:endParaRP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51237" y="3644185"/>
            <a:ext cx="6349763" cy="0"/>
          </a:xfrm>
          <a:prstGeom prst="line">
            <a:avLst/>
          </a:prstGeom>
          <a:ln>
            <a:solidFill>
              <a:schemeClr val="tx2"/>
            </a:solidFill>
          </a:ln>
          <a:effectLst>
            <a:outerShdw blurRad="50800" dist="25400" dir="5280000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50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5600700"/>
            <a:ext cx="1047750" cy="12573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13632" y="514350"/>
            <a:ext cx="8511267" cy="793750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 anchor="ctr" anchorCtr="0">
            <a:normAutofit/>
          </a:bodyPr>
          <a:lstStyle>
            <a:lvl1pPr marL="228594" algn="ctr" defTabSz="914377" rtl="0" eaLnBrk="1" latinLnBrk="0" hangingPunct="1">
              <a:spcBef>
                <a:spcPct val="0"/>
              </a:spcBef>
              <a:buNone/>
              <a:defRPr sz="3600" b="1" i="0" u="none" kern="1200" cap="none" normalizeH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Ranking Utilizes an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Interagency Approach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16467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2362200" y="16764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0113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5600700"/>
            <a:ext cx="1047750" cy="12573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13632" y="514350"/>
            <a:ext cx="8511267" cy="793750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 anchor="ctr" anchorCtr="0">
            <a:normAutofit/>
          </a:bodyPr>
          <a:lstStyle>
            <a:lvl1pPr marL="228594" algn="ctr" defTabSz="914377" rtl="0" eaLnBrk="1" latinLnBrk="0" hangingPunct="1">
              <a:spcBef>
                <a:spcPct val="0"/>
              </a:spcBef>
              <a:buNone/>
              <a:defRPr sz="3600" b="1" i="0" u="none" kern="1200" cap="none" normalizeH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Urban Stormwater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16467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9" name="Char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238521"/>
              </p:ext>
            </p:extLst>
          </p:nvPr>
        </p:nvGraphicFramePr>
        <p:xfrm>
          <a:off x="374427" y="1580445"/>
          <a:ext cx="8189676" cy="5061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7258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7"/>
          <a:stretch/>
        </p:blipFill>
        <p:spPr bwMode="auto">
          <a:xfrm>
            <a:off x="2493819" y="727363"/>
            <a:ext cx="4114799" cy="5042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16366" y="5938404"/>
            <a:ext cx="8511267" cy="793750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 anchor="ctr" anchorCtr="0">
            <a:noAutofit/>
          </a:bodyPr>
          <a:lstStyle>
            <a:lvl1pPr marL="228594" algn="ctr" defTabSz="914377" rtl="0" eaLnBrk="1" latinLnBrk="0" hangingPunct="1">
              <a:spcBef>
                <a:spcPct val="0"/>
              </a:spcBef>
              <a:buNone/>
              <a:defRPr sz="3600" b="1" i="0" u="none" kern="1200" cap="none" normalizeH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Questions? 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rgbClr val="16467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4489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389" y="1573798"/>
            <a:ext cx="3531014" cy="26353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46" y="4388208"/>
            <a:ext cx="3000900" cy="2250675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5600700"/>
            <a:ext cx="1047750" cy="125730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213632" y="514350"/>
            <a:ext cx="8511267" cy="966202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 anchor="ctr" anchorCtr="0">
            <a:normAutofit fontScale="92500"/>
          </a:bodyPr>
          <a:lstStyle>
            <a:lvl1pPr marL="228594" algn="ctr" defTabSz="914377" rtl="0" eaLnBrk="1" latinLnBrk="0" hangingPunct="1">
              <a:spcBef>
                <a:spcPct val="0"/>
              </a:spcBef>
              <a:buNone/>
              <a:defRPr sz="3600" b="1" i="0" u="none" kern="1200" cap="none" normalizeH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Achieving Clean Water Fund Goals &amp; Priorities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16467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" r="-1" b="4586"/>
          <a:stretch/>
        </p:blipFill>
        <p:spPr bwMode="auto">
          <a:xfrm>
            <a:off x="4313569" y="4258171"/>
            <a:ext cx="3655925" cy="2510748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S:\BWSR Communications\Photo Archive\Chisago SWCD\DSC_0200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"/>
          <a:stretch/>
        </p:blipFill>
        <p:spPr bwMode="auto">
          <a:xfrm>
            <a:off x="4927732" y="1519054"/>
            <a:ext cx="3586842" cy="2650406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57" b="28832"/>
          <a:stretch/>
        </p:blipFill>
        <p:spPr bwMode="auto">
          <a:xfrm>
            <a:off x="3059181" y="2804481"/>
            <a:ext cx="3272658" cy="2149567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4162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5600700"/>
            <a:ext cx="1047750" cy="12573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72374" y="539750"/>
            <a:ext cx="8657617" cy="1298778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 anchor="ctr" anchorCtr="0">
            <a:normAutofit/>
          </a:bodyPr>
          <a:lstStyle>
            <a:lvl1pPr marL="228594" algn="ctr" defTabSz="914377" rtl="0" eaLnBrk="1" latinLnBrk="0" hangingPunct="1">
              <a:spcBef>
                <a:spcPct val="0"/>
              </a:spcBef>
              <a:buNone/>
              <a:defRPr sz="3600" b="1" i="0" u="none" kern="1200" cap="none" normalizeH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164679"/>
                </a:solidFill>
                <a:latin typeface="Calibri"/>
              </a:rPr>
              <a:t>Implementation of on-the-ground non-point restoration and protection activities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16467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941147" y="2770528"/>
            <a:ext cx="3988844" cy="2825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 smtClean="0"/>
              <a:t>Prioritizing</a:t>
            </a:r>
            <a:r>
              <a:rPr lang="en-US" dirty="0" smtClean="0"/>
              <a:t> local resources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 smtClean="0"/>
              <a:t>Targeting</a:t>
            </a:r>
            <a:r>
              <a:rPr lang="en-US" dirty="0" smtClean="0"/>
              <a:t> for effectiveness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 smtClean="0"/>
              <a:t>Measuring </a:t>
            </a:r>
            <a:r>
              <a:rPr lang="en-US" dirty="0" smtClean="0"/>
              <a:t>the impact on water quality</a:t>
            </a:r>
            <a:endParaRPr lang="en-US" dirty="0"/>
          </a:p>
        </p:txBody>
      </p:sp>
      <p:pic>
        <p:nvPicPr>
          <p:cNvPr id="11" name="Picture 2" descr="S:\Water Management\One Water One Plan\Logos and Graphics\PTM graphic #2B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66" y="2340864"/>
            <a:ext cx="5097725" cy="30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81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5600700"/>
            <a:ext cx="1047750" cy="12573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13632" y="514350"/>
            <a:ext cx="8511267" cy="793750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 anchor="ctr" anchorCtr="0">
            <a:normAutofit/>
          </a:bodyPr>
          <a:lstStyle>
            <a:lvl1pPr marL="228594" algn="ctr" defTabSz="914377" rtl="0" eaLnBrk="1" latinLnBrk="0" hangingPunct="1">
              <a:spcBef>
                <a:spcPct val="0"/>
              </a:spcBef>
              <a:buNone/>
              <a:defRPr sz="3600" b="1" i="0" u="none" kern="1200" cap="none" normalizeH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NonPoint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Priority Funding Plan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16467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357" y="1160046"/>
            <a:ext cx="4492943" cy="569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1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5600700"/>
            <a:ext cx="1047750" cy="12573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72374" y="539750"/>
            <a:ext cx="8657617" cy="1298778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 anchor="ctr" anchorCtr="0">
            <a:normAutofit/>
          </a:bodyPr>
          <a:lstStyle>
            <a:lvl1pPr marL="228594" algn="ctr" defTabSz="914377" rtl="0" eaLnBrk="1" latinLnBrk="0" hangingPunct="1">
              <a:spcBef>
                <a:spcPct val="0"/>
              </a:spcBef>
              <a:buNone/>
              <a:defRPr sz="3600" b="1" i="0" u="none" kern="1200" cap="none" normalizeH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Clean Water Fund </a:t>
            </a:r>
          </a:p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164679"/>
                </a:solidFill>
                <a:latin typeface="Calibri"/>
              </a:rPr>
              <a:t>Primary Agency Programs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16467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16676" y="2454564"/>
            <a:ext cx="7279574" cy="234026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457189" indent="-274313" algn="l" defTabSz="914377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94345" indent="-274313" algn="l" defTabSz="914377" rtl="0" eaLnBrk="1" latinLnBrk="0" hangingPunct="1">
              <a:spcBef>
                <a:spcPct val="20000"/>
              </a:spcBef>
              <a:buClr>
                <a:schemeClr val="tx1"/>
              </a:buClr>
              <a:buFont typeface="Aria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868658" indent="-228594" algn="l" defTabSz="914377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42971" indent="-228594" algn="l" defTabSz="914377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71566" indent="-228594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879" indent="-228594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04" indent="-228594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05" indent="-228594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18" indent="-228594" algn="l" defTabSz="914377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274313" algn="l" defTabSz="91437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D8D2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Projects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and Practices 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457189" marR="0" lvl="0" indent="-274313" algn="l" defTabSz="91437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D8D2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noProof="0" dirty="0" smtClean="0">
                <a:solidFill>
                  <a:srgbClr val="000000"/>
                </a:solidFill>
                <a:latin typeface="Calibri"/>
              </a:rPr>
              <a:t>Accelerated Implementation Grants</a:t>
            </a:r>
          </a:p>
          <a:p>
            <a:pPr>
              <a:buClr>
                <a:srgbClr val="6D8D24"/>
              </a:buClr>
              <a:buFont typeface="Wingdings" panose="05000000000000000000" pitchFamily="2" charset="2"/>
              <a:buChar char="§"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Community Partners</a:t>
            </a:r>
            <a:r>
              <a:rPr kumimoji="0" lang="en-US" b="0" i="0" u="none" strike="noStrike" kern="120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Grants </a:t>
            </a:r>
          </a:p>
          <a:p>
            <a:pPr marL="457189" marR="0" lvl="0" indent="-274313" algn="l" defTabSz="91437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D8D24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32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5600700"/>
            <a:ext cx="1047750" cy="12573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93040" y="539750"/>
            <a:ext cx="8625839" cy="966202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 anchor="ctr" anchorCtr="0">
            <a:normAutofit/>
          </a:bodyPr>
          <a:lstStyle>
            <a:lvl1pPr marL="228594" algn="ctr" defTabSz="914377" rtl="0" eaLnBrk="1" latinLnBrk="0" hangingPunct="1">
              <a:spcBef>
                <a:spcPct val="0"/>
              </a:spcBef>
              <a:buNone/>
              <a:defRPr sz="3600" b="1" i="0" u="none" kern="1200" cap="none" normalizeH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Primary Programs: Projects and Practices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16467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6519" y="1333421"/>
            <a:ext cx="8818879" cy="6612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2800" dirty="0" smtClean="0">
                <a:solidFill>
                  <a:schemeClr val="tx2"/>
                </a:solidFill>
                <a:latin typeface="Calibri"/>
              </a:rPr>
              <a:t>Upper </a:t>
            </a:r>
            <a:r>
              <a:rPr lang="en-US" sz="2800" dirty="0">
                <a:solidFill>
                  <a:schemeClr val="tx2"/>
                </a:solidFill>
                <a:latin typeface="Calibri"/>
              </a:rPr>
              <a:t>Villa Park Volume Reduction </a:t>
            </a:r>
            <a:r>
              <a:rPr lang="en-US" sz="2800" dirty="0" smtClean="0">
                <a:solidFill>
                  <a:schemeClr val="tx2"/>
                </a:solidFill>
                <a:latin typeface="Calibri"/>
              </a:rPr>
              <a:t>&amp; </a:t>
            </a:r>
            <a:r>
              <a:rPr lang="en-US" sz="2800" dirty="0">
                <a:solidFill>
                  <a:schemeClr val="tx2"/>
                </a:solidFill>
                <a:latin typeface="Calibri"/>
              </a:rPr>
              <a:t>Stormwater </a:t>
            </a:r>
            <a:r>
              <a:rPr lang="en-US" sz="2800" dirty="0" smtClean="0">
                <a:solidFill>
                  <a:schemeClr val="tx2"/>
                </a:solidFill>
                <a:latin typeface="Calibri"/>
              </a:rPr>
              <a:t>Reuse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5962" y="1943517"/>
            <a:ext cx="6959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FY 2014 Grant Award: $127,000</a:t>
            </a:r>
            <a:endParaRPr lang="en-US" sz="2800" dirty="0">
              <a:solidFill>
                <a:schemeClr val="tx2"/>
              </a:solidFill>
            </a:endParaRPr>
          </a:p>
        </p:txBody>
      </p:sp>
      <p:pic>
        <p:nvPicPr>
          <p:cNvPr id="12" name="Content Placeholder 4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02005"/>
            <a:ext cx="3817901" cy="2863426"/>
          </a:xfrm>
          <a:prstGeom prst="rect">
            <a:avLst/>
          </a:prstGeom>
        </p:spPr>
      </p:pic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59944992"/>
              </p:ext>
            </p:extLst>
          </p:nvPr>
        </p:nvGraphicFramePr>
        <p:xfrm>
          <a:off x="379588" y="2773282"/>
          <a:ext cx="3379612" cy="2466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323849" y="5762218"/>
            <a:ext cx="77724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6D8D24"/>
              </a:buClr>
              <a:buFont typeface="Wingdings" panose="05000000000000000000" pitchFamily="2" charset="2"/>
              <a:buChar char="§"/>
              <a:defRPr/>
            </a:pPr>
            <a:r>
              <a:rPr lang="en-US" b="1" i="1" dirty="0">
                <a:solidFill>
                  <a:schemeClr val="accent1">
                    <a:lumMod val="50000"/>
                  </a:schemeClr>
                </a:solidFill>
              </a:rPr>
              <a:t>Proposals for projects meeting a waste load allocation and located on publicly owned land and exceeding $750,000 should consult with the Minnesota Public Facilities Authority before applying for BWSR Clean Water Funds. </a:t>
            </a:r>
          </a:p>
        </p:txBody>
      </p:sp>
    </p:spTree>
    <p:extLst>
      <p:ext uri="{BB962C8B-B14F-4D97-AF65-F5344CB8AC3E}">
        <p14:creationId xmlns:p14="http://schemas.microsoft.com/office/powerpoint/2010/main" val="164967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5600700"/>
            <a:ext cx="1047750" cy="12573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93040" y="539750"/>
            <a:ext cx="8625839" cy="966202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 anchor="ctr" anchorCtr="0">
            <a:normAutofit fontScale="92500"/>
          </a:bodyPr>
          <a:lstStyle>
            <a:lvl1pPr marL="228594" algn="ctr" defTabSz="914377" rtl="0" eaLnBrk="1" latinLnBrk="0" hangingPunct="1">
              <a:spcBef>
                <a:spcPct val="0"/>
              </a:spcBef>
              <a:buNone/>
              <a:defRPr sz="3600" b="1" i="0" u="none" kern="1200" cap="none" normalizeH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Primary Programs: Accelerated Implementation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16467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93040" y="1293952"/>
            <a:ext cx="8818879" cy="6612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Integrating MIDS into Local Ordinance and Zoning Code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5963" y="1817034"/>
            <a:ext cx="6959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FY 2014 Grant Award: $127,000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31800" y="2637565"/>
            <a:ext cx="5063962" cy="4030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2000" b="1" u="sng" dirty="0" smtClean="0">
                <a:solidFill>
                  <a:srgbClr val="020301"/>
                </a:solidFill>
              </a:rPr>
              <a:t>Project Goal:</a:t>
            </a:r>
            <a:r>
              <a:rPr lang="en-US" sz="2000" dirty="0" smtClean="0">
                <a:solidFill>
                  <a:srgbClr val="020301"/>
                </a:solidFill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020301"/>
                </a:solidFill>
              </a:rPr>
              <a:t>Up to 13 communities in the St. Croix River Basin will adopt ordinance for stormwater quality and volume standards. </a:t>
            </a:r>
          </a:p>
          <a:p>
            <a:pPr algn="l">
              <a:spcBef>
                <a:spcPts val="0"/>
              </a:spcBef>
            </a:pPr>
            <a:r>
              <a:rPr lang="en-US" sz="2000" b="1" u="sng" dirty="0" smtClean="0">
                <a:solidFill>
                  <a:srgbClr val="020301"/>
                </a:solidFill>
              </a:rPr>
              <a:t/>
            </a:r>
            <a:br>
              <a:rPr lang="en-US" sz="2000" b="1" u="sng" dirty="0" smtClean="0">
                <a:solidFill>
                  <a:srgbClr val="020301"/>
                </a:solidFill>
              </a:rPr>
            </a:br>
            <a:r>
              <a:rPr lang="en-US" sz="2000" b="1" u="sng" dirty="0" smtClean="0">
                <a:solidFill>
                  <a:srgbClr val="020301"/>
                </a:solidFill>
              </a:rPr>
              <a:t>Results:  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020301"/>
                </a:solidFill>
              </a:rPr>
              <a:t>Permanent local permitting processes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020301"/>
                </a:solidFill>
              </a:rPr>
              <a:t>Standardized Low Impact Development (LID) stormwater approaches</a:t>
            </a:r>
            <a:endParaRPr lang="en-US" sz="2000" dirty="0">
              <a:solidFill>
                <a:srgbClr val="020301"/>
              </a:solidFill>
            </a:endParaRPr>
          </a:p>
        </p:txBody>
      </p:sp>
      <p:pic>
        <p:nvPicPr>
          <p:cNvPr id="11" name="Picture 10" descr="Low Impact Design_MPC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2277" y="2637565"/>
            <a:ext cx="3227848" cy="285799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924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5600700"/>
            <a:ext cx="1047750" cy="12573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93040" y="539750"/>
            <a:ext cx="8625839" cy="966202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 anchor="ctr" anchorCtr="0">
            <a:normAutofit/>
          </a:bodyPr>
          <a:lstStyle>
            <a:lvl1pPr marL="228594" algn="ctr" defTabSz="914377" rtl="0" eaLnBrk="1" latinLnBrk="0" hangingPunct="1">
              <a:spcBef>
                <a:spcPct val="0"/>
              </a:spcBef>
              <a:buNone/>
              <a:defRPr sz="3600" b="1" i="0" u="none" kern="1200" cap="none" normalizeH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Primary Programs: Community Partners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16467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93040" y="1293952"/>
            <a:ext cx="8818879" cy="6612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Otter Tail Community Partners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5963" y="1817034"/>
            <a:ext cx="6959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FY 2014 Grant Award: $150,000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31800" y="2637565"/>
            <a:ext cx="5063962" cy="4030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2000" b="1" u="sng" dirty="0" smtClean="0">
                <a:solidFill>
                  <a:srgbClr val="020301"/>
                </a:solidFill>
              </a:rPr>
              <a:t>Project Goal:</a:t>
            </a:r>
            <a:r>
              <a:rPr lang="en-US" sz="2000" dirty="0" smtClean="0">
                <a:solidFill>
                  <a:srgbClr val="020301"/>
                </a:solidFill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20301"/>
                </a:solidFill>
              </a:rPr>
              <a:t>Will provide targeted community groups to go beyond planning and take action to protect their water resources</a:t>
            </a:r>
          </a:p>
          <a:p>
            <a:pPr algn="l">
              <a:spcBef>
                <a:spcPts val="0"/>
              </a:spcBef>
            </a:pPr>
            <a:r>
              <a:rPr lang="en-US" sz="2000" b="1" u="sng" dirty="0" smtClean="0">
                <a:solidFill>
                  <a:srgbClr val="020301"/>
                </a:solidFill>
              </a:rPr>
              <a:t/>
            </a:r>
            <a:br>
              <a:rPr lang="en-US" sz="2000" b="1" u="sng" dirty="0" smtClean="0">
                <a:solidFill>
                  <a:srgbClr val="020301"/>
                </a:solidFill>
              </a:rPr>
            </a:br>
            <a:r>
              <a:rPr lang="en-US" sz="2000" b="1" u="sng" dirty="0" smtClean="0">
                <a:solidFill>
                  <a:srgbClr val="020301"/>
                </a:solidFill>
              </a:rPr>
              <a:t>Results:  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20301"/>
                </a:solidFill>
              </a:rPr>
              <a:t>6 community partner sub-grants to lake associations with recently completed lake assessment reports</a:t>
            </a:r>
          </a:p>
        </p:txBody>
      </p:sp>
      <p:pic>
        <p:nvPicPr>
          <p:cNvPr id="12" name="Content Placeholder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272" y="2702380"/>
            <a:ext cx="3401484" cy="255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74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"/>
            <a:ext cx="9144000" cy="421105"/>
          </a:xfrm>
          <a:prstGeom prst="rect">
            <a:avLst/>
          </a:prstGeom>
          <a:gradFill flip="none" rotWithShape="1">
            <a:gsLst>
              <a:gs pos="100000">
                <a:srgbClr val="007DB1"/>
              </a:gs>
              <a:gs pos="0">
                <a:srgbClr val="164679">
                  <a:lumMod val="75000"/>
                </a:srgbClr>
              </a:gs>
            </a:gsLst>
            <a:lin ang="16200000" scaled="0"/>
            <a:tileRect/>
          </a:gradFill>
          <a:ln w="22225" cap="flat" cmpd="sng" algn="ctr">
            <a:noFill/>
            <a:prstDash val="solid"/>
          </a:ln>
          <a:effectLst>
            <a:outerShdw blurRad="76200" dist="50800" dir="2700000" sx="110000" sy="110000" algn="tl" rotWithShape="0">
              <a:srgbClr val="000000">
                <a:alpha val="3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0" y="5600700"/>
            <a:ext cx="1047750" cy="12573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13632" y="514350"/>
            <a:ext cx="8511267" cy="793750"/>
          </a:xfrm>
          <a:prstGeom prst="rect">
            <a:avLst/>
          </a:prstGeom>
          <a:ln>
            <a:noFill/>
          </a:ln>
        </p:spPr>
        <p:txBody>
          <a:bodyPr vert="horz" lIns="0" tIns="45720" rIns="91440" bIns="45720" rtlCol="0" anchor="ctr" anchorCtr="0">
            <a:normAutofit/>
          </a:bodyPr>
          <a:lstStyle>
            <a:lvl1pPr marL="228594" algn="ctr" defTabSz="914377" rtl="0" eaLnBrk="1" latinLnBrk="0" hangingPunct="1">
              <a:spcBef>
                <a:spcPct val="0"/>
              </a:spcBef>
              <a:buNone/>
              <a:defRPr sz="3600" b="1" i="0" u="none" kern="1200" cap="none" normalizeH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228594" marR="0" lvl="0" indent="0" algn="ctr" defTabSz="91437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CWF: need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164679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vs. funds available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164679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448636275"/>
              </p:ext>
            </p:extLst>
          </p:nvPr>
        </p:nvGraphicFramePr>
        <p:xfrm>
          <a:off x="1066800" y="1397000"/>
          <a:ext cx="7010400" cy="530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800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1023</TotalTime>
  <Words>356</Words>
  <Application>Microsoft Office PowerPoint</Application>
  <PresentationFormat>On-screen Show (4:3)</PresentationFormat>
  <Paragraphs>60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Clean Water Fund Grants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MN.IT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Clean Water Implementation Dollars</dc:title>
  <dc:creator>Celi Haga</dc:creator>
  <cp:lastModifiedBy>Gelbmann, Anne</cp:lastModifiedBy>
  <cp:revision>117</cp:revision>
  <cp:lastPrinted>2015-05-13T14:46:54Z</cp:lastPrinted>
  <dcterms:created xsi:type="dcterms:W3CDTF">2015-05-05T20:09:13Z</dcterms:created>
  <dcterms:modified xsi:type="dcterms:W3CDTF">2016-02-09T16:17:47Z</dcterms:modified>
</cp:coreProperties>
</file>